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4"/>
  </p:notesMasterIdLst>
  <p:handoutMasterIdLst>
    <p:handoutMasterId r:id="rId15"/>
  </p:handoutMasterIdLst>
  <p:sldIdLst>
    <p:sldId id="693" r:id="rId7"/>
    <p:sldId id="720" r:id="rId8"/>
    <p:sldId id="712" r:id="rId9"/>
    <p:sldId id="717" r:id="rId10"/>
    <p:sldId id="718" r:id="rId11"/>
    <p:sldId id="719" r:id="rId12"/>
    <p:sldId id="680" r:id="rId13"/>
  </p:sldIdLst>
  <p:sldSz cx="12196763" cy="6858000"/>
  <p:notesSz cx="6805613" cy="9939338"/>
  <p:custDataLst>
    <p:tags r:id="rId16"/>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2B2FF"/>
    <a:srgbClr val="FFB8B8"/>
    <a:srgbClr val="FFF3D7"/>
    <a:srgbClr val="FFC000"/>
    <a:srgbClr val="DBF2FF"/>
    <a:srgbClr val="384056"/>
    <a:srgbClr val="34393C"/>
    <a:srgbClr val="C5E5FF"/>
    <a:srgbClr val="2D7CC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1" autoAdjust="0"/>
    <p:restoredTop sz="91885" autoAdjust="0"/>
  </p:normalViewPr>
  <p:slideViewPr>
    <p:cSldViewPr showGuides="1">
      <p:cViewPr varScale="1">
        <p:scale>
          <a:sx n="116" d="100"/>
          <a:sy n="116" d="100"/>
        </p:scale>
        <p:origin x="208"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2022/3/26</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tiff>
</file>

<file path=ppt/media/image15.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2022/3/26</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7</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7</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b="1">
                <a:solidFill>
                  <a:srgbClr val="384056"/>
                </a:solidFill>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50646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7.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862" r:id="rId2"/>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进阶课程</a:t>
            </a:r>
          </a:p>
        </p:txBody>
      </p:sp>
      <p:sp>
        <p:nvSpPr>
          <p:cNvPr id="3" name="副标题 2"/>
          <p:cNvSpPr>
            <a:spLocks noGrp="1"/>
          </p:cNvSpPr>
          <p:nvPr>
            <p:ph type="subTitle" idx="11"/>
          </p:nvPr>
        </p:nvSpPr>
        <p:spPr>
          <a:xfrm>
            <a:off x="1417861" y="4248234"/>
            <a:ext cx="5160761" cy="768086"/>
          </a:xfrm>
        </p:spPr>
        <p:txBody>
          <a:bodyPr/>
          <a:lstStyle/>
          <a:p>
            <a:r>
              <a:rPr lang="en-US" altLang="zh-CN" sz="2800" b="1" dirty="0"/>
              <a:t>ZOMI</a:t>
            </a:r>
            <a:r>
              <a:rPr lang="zh-CN" altLang="en-US" sz="2800" b="1" dirty="0"/>
              <a:t> 酱</a:t>
            </a:r>
          </a:p>
        </p:txBody>
      </p:sp>
      <p:pic>
        <p:nvPicPr>
          <p:cNvPr id="5" name="图片 4">
            <a:extLst>
              <a:ext uri="{FF2B5EF4-FFF2-40B4-BE49-F238E27FC236}">
                <a16:creationId xmlns:a16="http://schemas.microsoft.com/office/drawing/2014/main" id="{EFE55F34-3FA8-124D-B5AA-BB1854497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635" y="4349174"/>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8355065" cy="4525736"/>
          </a:xfrm>
        </p:spPr>
        <p:txBody>
          <a:bodyPr/>
          <a:lstStyle/>
          <a:p>
            <a:pPr marL="457200" indent="-457200">
              <a:buFont typeface="+mj-lt"/>
              <a:buAutoNum type="arabicPeriod"/>
            </a:pPr>
            <a:r>
              <a:rPr lang="zh-CN" altLang="en-US" sz="1800" b="1" dirty="0"/>
              <a:t>快速入门</a:t>
            </a:r>
            <a:r>
              <a:rPr lang="zh-CN" altLang="en-US" sz="1800" dirty="0"/>
              <a:t>：线性拟合</a:t>
            </a:r>
            <a:endParaRPr lang="en-US" altLang="zh-CN" sz="1800" dirty="0"/>
          </a:p>
          <a:p>
            <a:pPr marL="457200" indent="-457200">
              <a:buFont typeface="+mj-lt"/>
              <a:buAutoNum type="arabicPeriod"/>
            </a:pPr>
            <a:r>
              <a:rPr lang="zh-CN" altLang="en-US" sz="1800" b="1" dirty="0">
                <a:solidFill>
                  <a:schemeClr val="bg2"/>
                </a:solidFill>
              </a:rPr>
              <a:t>数据处理</a:t>
            </a:r>
            <a:r>
              <a:rPr lang="zh-CN" altLang="en-US" sz="1800" dirty="0">
                <a:solidFill>
                  <a:schemeClr val="bg2"/>
                </a:solidFill>
              </a:rPr>
              <a:t>：采样 </a:t>
            </a:r>
            <a:r>
              <a:rPr lang="en-US" altLang="zh-CN" sz="1800" dirty="0">
                <a:solidFill>
                  <a:schemeClr val="bg2"/>
                </a:solidFill>
              </a:rPr>
              <a:t>-</a:t>
            </a:r>
            <a:r>
              <a:rPr lang="zh-CN" altLang="en-US" sz="1800" dirty="0">
                <a:solidFill>
                  <a:schemeClr val="bg2"/>
                </a:solidFill>
              </a:rPr>
              <a:t> 处理 </a:t>
            </a:r>
            <a:r>
              <a:rPr lang="en-US" altLang="zh-CN" sz="1800" dirty="0">
                <a:solidFill>
                  <a:schemeClr val="bg2"/>
                </a:solidFill>
              </a:rPr>
              <a:t>-</a:t>
            </a:r>
            <a:r>
              <a:rPr lang="zh-CN" altLang="en-US" sz="1800" dirty="0">
                <a:solidFill>
                  <a:schemeClr val="bg2"/>
                </a:solidFill>
              </a:rPr>
              <a:t> 迭代 </a:t>
            </a:r>
            <a:r>
              <a:rPr lang="en-US" altLang="zh-CN" sz="1800" dirty="0">
                <a:solidFill>
                  <a:schemeClr val="bg2"/>
                </a:solidFill>
              </a:rPr>
              <a:t>-</a:t>
            </a:r>
            <a:r>
              <a:rPr lang="zh-CN" altLang="en-US" sz="1800" dirty="0">
                <a:solidFill>
                  <a:schemeClr val="bg2"/>
                </a:solidFill>
              </a:rPr>
              <a:t> 格式转换</a:t>
            </a:r>
            <a:endParaRPr lang="en-US" altLang="zh-CN" sz="1800" dirty="0">
              <a:solidFill>
                <a:schemeClr val="bg2"/>
              </a:solidFill>
            </a:endParaRPr>
          </a:p>
          <a:p>
            <a:pPr marL="457200" indent="-457200">
              <a:buFont typeface="+mj-lt"/>
              <a:buAutoNum type="arabicPeriod"/>
            </a:pPr>
            <a:r>
              <a:rPr lang="zh-CN" altLang="en-US" sz="1800" b="1" dirty="0">
                <a:solidFill>
                  <a:schemeClr val="bg2"/>
                </a:solidFill>
              </a:rPr>
              <a:t>网络构建</a:t>
            </a:r>
            <a:r>
              <a:rPr lang="zh-CN" altLang="en-US" sz="1800" dirty="0">
                <a:solidFill>
                  <a:schemeClr val="bg2"/>
                </a:solidFill>
              </a:rPr>
              <a:t>：参数 </a:t>
            </a:r>
            <a:r>
              <a:rPr lang="en-US" altLang="zh-CN" sz="1800" dirty="0">
                <a:solidFill>
                  <a:schemeClr val="bg2"/>
                </a:solidFill>
              </a:rPr>
              <a:t>-</a:t>
            </a:r>
            <a:r>
              <a:rPr lang="zh-CN" altLang="en-US" sz="1800" dirty="0">
                <a:solidFill>
                  <a:schemeClr val="bg2"/>
                </a:solidFill>
              </a:rPr>
              <a:t> 损失函数 </a:t>
            </a:r>
            <a:r>
              <a:rPr lang="en-US" altLang="zh-CN" sz="1800" dirty="0">
                <a:solidFill>
                  <a:schemeClr val="bg2"/>
                </a:solidFill>
              </a:rPr>
              <a:t>-</a:t>
            </a:r>
            <a:r>
              <a:rPr lang="zh-CN" altLang="en-US" sz="1800" dirty="0">
                <a:solidFill>
                  <a:schemeClr val="bg2"/>
                </a:solidFill>
              </a:rPr>
              <a:t> 优化器 </a:t>
            </a:r>
            <a:r>
              <a:rPr lang="en-US" altLang="zh-CN" sz="1800" dirty="0">
                <a:solidFill>
                  <a:schemeClr val="bg2"/>
                </a:solidFill>
              </a:rPr>
              <a:t>-</a:t>
            </a:r>
            <a:r>
              <a:rPr lang="zh-CN" altLang="en-US" sz="1800" dirty="0">
                <a:solidFill>
                  <a:schemeClr val="bg2"/>
                </a:solidFill>
              </a:rPr>
              <a:t> 构建网络 </a:t>
            </a:r>
            <a:r>
              <a:rPr lang="en-US" altLang="zh-CN" sz="1800" dirty="0">
                <a:solidFill>
                  <a:schemeClr val="bg2"/>
                </a:solidFill>
              </a:rPr>
              <a:t>-</a:t>
            </a:r>
            <a:r>
              <a:rPr lang="zh-CN" altLang="en-US" sz="1800" dirty="0">
                <a:solidFill>
                  <a:schemeClr val="bg2"/>
                </a:solidFill>
              </a:rPr>
              <a:t> 自动求导 </a:t>
            </a:r>
            <a:r>
              <a:rPr lang="en-US" altLang="zh-CN" sz="1800" dirty="0">
                <a:solidFill>
                  <a:schemeClr val="bg2"/>
                </a:solidFill>
              </a:rPr>
              <a:t>-</a:t>
            </a:r>
            <a:r>
              <a:rPr lang="zh-CN" altLang="en-US" sz="1800" dirty="0">
                <a:solidFill>
                  <a:schemeClr val="bg2"/>
                </a:solidFill>
              </a:rPr>
              <a:t> 流程控制语句</a:t>
            </a:r>
            <a:endParaRPr lang="en-US" altLang="zh-CN" sz="1800" dirty="0">
              <a:solidFill>
                <a:schemeClr val="bg2"/>
              </a:solidFill>
            </a:endParaRPr>
          </a:p>
          <a:p>
            <a:pPr marL="457200" indent="-457200">
              <a:buFont typeface="+mj-lt"/>
              <a:buAutoNum type="arabicPeriod"/>
            </a:pPr>
            <a:r>
              <a:rPr lang="zh-CN" altLang="en-US" sz="1800" b="1" dirty="0">
                <a:solidFill>
                  <a:schemeClr val="bg2"/>
                </a:solidFill>
              </a:rPr>
              <a:t>训练与评估</a:t>
            </a:r>
            <a:r>
              <a:rPr lang="zh-CN" altLang="en-US" sz="1800" dirty="0">
                <a:solidFill>
                  <a:schemeClr val="bg2"/>
                </a:solidFill>
              </a:rPr>
              <a:t>：评估指标 </a:t>
            </a:r>
            <a:r>
              <a:rPr lang="en-US" altLang="zh-CN" sz="1800" dirty="0">
                <a:solidFill>
                  <a:schemeClr val="bg2"/>
                </a:solidFill>
              </a:rPr>
              <a:t>–</a:t>
            </a:r>
            <a:r>
              <a:rPr lang="zh-CN" altLang="en-US" sz="1800" dirty="0">
                <a:solidFill>
                  <a:schemeClr val="bg2"/>
                </a:solidFill>
              </a:rPr>
              <a:t> 训练和评估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Model</a:t>
            </a:r>
            <a:r>
              <a:rPr lang="zh-CN" altLang="en-US" sz="1800" dirty="0">
                <a:solidFill>
                  <a:schemeClr val="bg2"/>
                </a:solidFill>
              </a:rPr>
              <a:t>基本使用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Callback</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导出</a:t>
            </a:r>
            <a:endParaRPr lang="en-US" altLang="zh-CN" sz="1800" dirty="0">
              <a:solidFill>
                <a:schemeClr val="bg2"/>
              </a:solidFill>
            </a:endParaRPr>
          </a:p>
          <a:p>
            <a:pPr marL="457200" indent="-457200">
              <a:buFont typeface="+mj-lt"/>
              <a:buAutoNum type="arabicPeriod"/>
            </a:pPr>
            <a:r>
              <a:rPr lang="zh-CN" altLang="en-US" sz="1800" b="1" dirty="0">
                <a:solidFill>
                  <a:schemeClr val="bg2"/>
                </a:solidFill>
              </a:rPr>
              <a:t> 动静态图</a:t>
            </a:r>
            <a:r>
              <a:rPr lang="zh-CN" altLang="en-US" sz="1800" dirty="0">
                <a:solidFill>
                  <a:schemeClr val="bg2"/>
                </a:solidFill>
              </a:rPr>
              <a:t>：动静态图 </a:t>
            </a:r>
            <a:r>
              <a:rPr lang="en-US" altLang="zh-CN" sz="1800" dirty="0">
                <a:solidFill>
                  <a:schemeClr val="bg2"/>
                </a:solidFill>
              </a:rPr>
              <a:t>–</a:t>
            </a:r>
            <a:r>
              <a:rPr lang="zh-CN" altLang="en-US" sz="1800" dirty="0">
                <a:solidFill>
                  <a:schemeClr val="bg2"/>
                </a:solidFill>
              </a:rPr>
              <a:t> 动静结合 </a:t>
            </a:r>
            <a:r>
              <a:rPr lang="en-US" altLang="zh-CN" sz="1800" dirty="0">
                <a:solidFill>
                  <a:schemeClr val="bg2"/>
                </a:solidFill>
              </a:rPr>
              <a:t>–</a:t>
            </a:r>
            <a:r>
              <a:rPr lang="zh-CN" altLang="en-US" sz="1800" dirty="0">
                <a:solidFill>
                  <a:schemeClr val="bg2"/>
                </a:solidFill>
              </a:rPr>
              <a:t> 动态图应用</a:t>
            </a:r>
          </a:p>
        </p:txBody>
      </p:sp>
    </p:spTree>
    <p:extLst>
      <p:ext uri="{BB962C8B-B14F-4D97-AF65-F5344CB8AC3E}">
        <p14:creationId xmlns:p14="http://schemas.microsoft.com/office/powerpoint/2010/main" val="1913977936"/>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线性拟合 </a:t>
            </a:r>
            <a:r>
              <a:rPr lang="en-US" altLang="zh-CN" dirty="0">
                <a:latin typeface="+mj-ea"/>
                <a:cs typeface="Arial" panose="020B0604020202020204" pitchFamily="34" charset="0"/>
              </a:rPr>
              <a:t>Linear regression</a:t>
            </a:r>
            <a:endParaRPr lang="zh-CN" altLang="en-US" dirty="0">
              <a:latin typeface="+mj-ea"/>
              <a:cs typeface="Arial" panose="020B0604020202020204" pitchFamily="34" charset="0"/>
            </a:endParaRPr>
          </a:p>
        </p:txBody>
      </p:sp>
      <p:pic>
        <p:nvPicPr>
          <p:cNvPr id="3" name="图片 2">
            <a:extLst>
              <a:ext uri="{FF2B5EF4-FFF2-40B4-BE49-F238E27FC236}">
                <a16:creationId xmlns:a16="http://schemas.microsoft.com/office/drawing/2014/main" id="{61CECCDF-4851-4140-9693-27409915A9E7}"/>
              </a:ext>
            </a:extLst>
          </p:cNvPr>
          <p:cNvPicPr>
            <a:picLocks noChangeAspect="1"/>
          </p:cNvPicPr>
          <p:nvPr/>
        </p:nvPicPr>
        <p:blipFill>
          <a:blip r:embed="rId2"/>
          <a:stretch>
            <a:fillRect/>
          </a:stretch>
        </p:blipFill>
        <p:spPr>
          <a:xfrm>
            <a:off x="913805" y="1484784"/>
            <a:ext cx="6696744" cy="4418628"/>
          </a:xfrm>
          <a:prstGeom prst="rect">
            <a:avLst/>
          </a:prstGeom>
        </p:spPr>
      </p:pic>
    </p:spTree>
    <p:extLst>
      <p:ext uri="{BB962C8B-B14F-4D97-AF65-F5344CB8AC3E}">
        <p14:creationId xmlns:p14="http://schemas.microsoft.com/office/powerpoint/2010/main" val="41159325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线性拟合 </a:t>
            </a:r>
            <a:r>
              <a:rPr lang="en-US" altLang="zh-CN" dirty="0">
                <a:latin typeface="+mj-ea"/>
                <a:cs typeface="Arial" panose="020B0604020202020204" pitchFamily="34" charset="0"/>
              </a:rPr>
              <a:t>Linear regression</a:t>
            </a:r>
            <a:endParaRPr lang="zh-CN" altLang="en-US" dirty="0">
              <a:latin typeface="+mj-ea"/>
              <a:cs typeface="Arial" panose="020B0604020202020204" pitchFamily="34" charset="0"/>
            </a:endParaRPr>
          </a:p>
        </p:txBody>
      </p:sp>
      <p:pic>
        <p:nvPicPr>
          <p:cNvPr id="4" name="图片 3">
            <a:extLst>
              <a:ext uri="{FF2B5EF4-FFF2-40B4-BE49-F238E27FC236}">
                <a16:creationId xmlns:a16="http://schemas.microsoft.com/office/drawing/2014/main" id="{095E9233-D640-B748-9278-679FF7D304D1}"/>
              </a:ext>
            </a:extLst>
          </p:cNvPr>
          <p:cNvPicPr>
            <a:picLocks noChangeAspect="1"/>
          </p:cNvPicPr>
          <p:nvPr/>
        </p:nvPicPr>
        <p:blipFill>
          <a:blip r:embed="rId2"/>
          <a:stretch>
            <a:fillRect/>
          </a:stretch>
        </p:blipFill>
        <p:spPr>
          <a:xfrm>
            <a:off x="623636" y="1052736"/>
            <a:ext cx="7778511" cy="5183648"/>
          </a:xfrm>
          <a:prstGeom prst="rect">
            <a:avLst/>
          </a:prstGeom>
        </p:spPr>
      </p:pic>
    </p:spTree>
    <p:extLst>
      <p:ext uri="{BB962C8B-B14F-4D97-AF65-F5344CB8AC3E}">
        <p14:creationId xmlns:p14="http://schemas.microsoft.com/office/powerpoint/2010/main" val="2585175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rPr>
              <a:t>高维数据 </a:t>
            </a:r>
            <a:r>
              <a:rPr lang="en-US" altLang="zh-CN" dirty="0">
                <a:latin typeface="+mj-ea"/>
                <a:cs typeface="Arial" panose="020B0604020202020204" pitchFamily="34" charset="0"/>
              </a:rPr>
              <a:t>High</a:t>
            </a:r>
            <a:r>
              <a:rPr lang="zh-CN" altLang="en-US" dirty="0">
                <a:latin typeface="+mj-ea"/>
                <a:cs typeface="Arial" panose="020B0604020202020204" pitchFamily="34" charset="0"/>
              </a:rPr>
              <a:t> </a:t>
            </a:r>
            <a:r>
              <a:rPr lang="en-US" altLang="zh-CN" dirty="0">
                <a:latin typeface="+mj-ea"/>
                <a:cs typeface="Arial" panose="020B0604020202020204" pitchFamily="34" charset="0"/>
              </a:rPr>
              <a:t>Dimensional</a:t>
            </a:r>
            <a:endParaRPr lang="zh-CN" altLang="en-US" dirty="0">
              <a:latin typeface="+mj-ea"/>
              <a:cs typeface="Arial" panose="020B0604020202020204" pitchFamily="34" charset="0"/>
            </a:endParaRPr>
          </a:p>
        </p:txBody>
      </p:sp>
      <p:pic>
        <p:nvPicPr>
          <p:cNvPr id="3" name="图片 2">
            <a:extLst>
              <a:ext uri="{FF2B5EF4-FFF2-40B4-BE49-F238E27FC236}">
                <a16:creationId xmlns:a16="http://schemas.microsoft.com/office/drawing/2014/main" id="{B3501ECB-41B9-554E-AE51-95A6BCE2814A}"/>
              </a:ext>
            </a:extLst>
          </p:cNvPr>
          <p:cNvPicPr>
            <a:picLocks noChangeAspect="1"/>
          </p:cNvPicPr>
          <p:nvPr/>
        </p:nvPicPr>
        <p:blipFill rotWithShape="1">
          <a:blip r:embed="rId2"/>
          <a:srcRect l="16667" t="14198" r="6481" b="9259"/>
          <a:stretch/>
        </p:blipFill>
        <p:spPr>
          <a:xfrm>
            <a:off x="1057821" y="1196752"/>
            <a:ext cx="6458653" cy="4824536"/>
          </a:xfrm>
          <a:prstGeom prst="rect">
            <a:avLst/>
          </a:prstGeom>
        </p:spPr>
      </p:pic>
    </p:spTree>
    <p:extLst>
      <p:ext uri="{BB962C8B-B14F-4D97-AF65-F5344CB8AC3E}">
        <p14:creationId xmlns:p14="http://schemas.microsoft.com/office/powerpoint/2010/main" val="1726073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EC30458-AAFA-2541-BF0A-6CE833474DAC}"/>
              </a:ext>
            </a:extLst>
          </p:cNvPr>
          <p:cNvSpPr>
            <a:spLocks noGrp="1"/>
          </p:cNvSpPr>
          <p:nvPr>
            <p:ph type="title"/>
          </p:nvPr>
        </p:nvSpPr>
        <p:spPr/>
        <p:txBody>
          <a:bodyPr/>
          <a:lstStyle/>
          <a:p>
            <a:r>
              <a:rPr lang="zh-CN" altLang="en-US" dirty="0">
                <a:latin typeface="+mj-ea"/>
                <a:cs typeface="Arial" panose="020B0604020202020204" pitchFamily="34" charset="0"/>
              </a:rPr>
              <a:t>高维超平面 </a:t>
            </a:r>
            <a:r>
              <a:rPr lang="en-US" altLang="zh-CN" dirty="0">
                <a:latin typeface="+mj-ea"/>
                <a:cs typeface="Arial" panose="020B0604020202020204" pitchFamily="34" charset="0"/>
              </a:rPr>
              <a:t>High</a:t>
            </a:r>
            <a:r>
              <a:rPr lang="zh-CN" altLang="en-US" dirty="0">
                <a:latin typeface="+mj-ea"/>
                <a:cs typeface="Arial" panose="020B0604020202020204" pitchFamily="34" charset="0"/>
              </a:rPr>
              <a:t> </a:t>
            </a:r>
            <a:r>
              <a:rPr lang="en-US" altLang="zh-CN" dirty="0">
                <a:latin typeface="+mj-ea"/>
                <a:cs typeface="Arial" panose="020B0604020202020204" pitchFamily="34" charset="0"/>
              </a:rPr>
              <a:t>Dimensional Hyperplane</a:t>
            </a:r>
            <a:endParaRPr kumimoji="1" lang="zh-CN" altLang="en-US" dirty="0"/>
          </a:p>
        </p:txBody>
      </p:sp>
      <p:pic>
        <p:nvPicPr>
          <p:cNvPr id="6" name="图片 5">
            <a:extLst>
              <a:ext uri="{FF2B5EF4-FFF2-40B4-BE49-F238E27FC236}">
                <a16:creationId xmlns:a16="http://schemas.microsoft.com/office/drawing/2014/main" id="{E572770B-E22F-6144-A4BC-36E095BF9B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1797" y="1340768"/>
            <a:ext cx="6292009" cy="4536504"/>
          </a:xfrm>
          <a:prstGeom prst="rect">
            <a:avLst/>
          </a:prstGeom>
        </p:spPr>
      </p:pic>
    </p:spTree>
    <p:extLst>
      <p:ext uri="{BB962C8B-B14F-4D97-AF65-F5344CB8AC3E}">
        <p14:creationId xmlns:p14="http://schemas.microsoft.com/office/powerpoint/2010/main" val="7600525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14368</TotalTime>
  <Words>103</Words>
  <Application>Microsoft Macintosh PowerPoint</Application>
  <PresentationFormat>自定义</PresentationFormat>
  <Paragraphs>14</Paragraphs>
  <Slides>7</Slides>
  <Notes>1</Notes>
  <HiddenSlides>0</HiddenSlides>
  <MMClips>0</MMClips>
  <ScaleCrop>false</ScaleCrop>
  <HeadingPairs>
    <vt:vector size="6" baseType="variant">
      <vt:variant>
        <vt:lpstr>已用的字体</vt:lpstr>
      </vt:variant>
      <vt:variant>
        <vt:i4>9</vt:i4>
      </vt:variant>
      <vt:variant>
        <vt:lpstr>主题</vt:lpstr>
      </vt:variant>
      <vt:variant>
        <vt:i4>6</vt:i4>
      </vt:variant>
      <vt:variant>
        <vt:lpstr>幻灯片标题</vt:lpstr>
      </vt:variant>
      <vt:variant>
        <vt:i4>7</vt:i4>
      </vt:variant>
    </vt:vector>
  </HeadingPairs>
  <TitlesOfParts>
    <vt:vector size="22" baseType="lpstr">
      <vt:lpstr>黑体</vt:lpstr>
      <vt:lpstr>微软雅黑</vt:lpstr>
      <vt:lpstr>FrutigerNext LT Bold</vt:lpstr>
      <vt:lpstr>FrutigerNext LT Light</vt:lpstr>
      <vt:lpstr>FrutigerNext LT Medium</vt:lpstr>
      <vt:lpstr>Arial</vt:lpstr>
      <vt:lpstr>Calibri</vt:lpstr>
      <vt:lpstr>Franklin Gothic Medium</vt:lpstr>
      <vt:lpstr>Wingdings</vt:lpstr>
      <vt:lpstr>Title1</vt:lpstr>
      <vt:lpstr>Title2</vt:lpstr>
      <vt:lpstr>content01</vt:lpstr>
      <vt:lpstr>Content02</vt:lpstr>
      <vt:lpstr>code01</vt:lpstr>
      <vt:lpstr>Thankyou</vt:lpstr>
      <vt:lpstr>MindSpore进阶课程</vt:lpstr>
      <vt:lpstr>关于本课程</vt:lpstr>
      <vt:lpstr>线性拟合 Linear regression</vt:lpstr>
      <vt:lpstr>线性拟合 Linear regression</vt:lpstr>
      <vt:lpstr>高维数据 High Dimensional</vt:lpstr>
      <vt:lpstr>高维超平面 High Dimensional Hyperplane</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1082</cp:revision>
  <dcterms:created xsi:type="dcterms:W3CDTF">2015-01-14T10:38:57Z</dcterms:created>
  <dcterms:modified xsi:type="dcterms:W3CDTF">2022-03-26T07:10:27Z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